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689" r:id="rId3"/>
    <p:sldId id="640" r:id="rId5"/>
    <p:sldId id="647" r:id="rId6"/>
    <p:sldId id="656" r:id="rId7"/>
    <p:sldId id="620" r:id="rId8"/>
    <p:sldId id="528" r:id="rId9"/>
    <p:sldId id="682" r:id="rId10"/>
    <p:sldId id="683" r:id="rId11"/>
    <p:sldId id="643" r:id="rId12"/>
    <p:sldId id="695" r:id="rId13"/>
    <p:sldId id="696" r:id="rId14"/>
    <p:sldId id="697" r:id="rId15"/>
    <p:sldId id="690" r:id="rId16"/>
    <p:sldId id="694" r:id="rId17"/>
    <p:sldId id="692" r:id="rId18"/>
    <p:sldId id="693" r:id="rId19"/>
    <p:sldId id="659" r:id="rId20"/>
    <p:sldId id="657" r:id="rId21"/>
    <p:sldId id="660" r:id="rId22"/>
    <p:sldId id="600" r:id="rId23"/>
    <p:sldId id="653" r:id="rId24"/>
  </p:sldIdLst>
  <p:sldSz cx="9145270" cy="5144770"/>
  <p:notesSz cx="6858000" cy="9144000"/>
  <p:embeddedFontLst>
    <p:embeddedFont>
      <p:font typeface="黑体" panose="02010609060101010101" pitchFamily="49" charset="-122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Impact" panose="020B0806030902050204" pitchFamily="34" charset="0"/>
      <p:regular r:id="rId31"/>
    </p:embeddedFont>
    <p:embeddedFont>
      <p:font typeface="Palatino Linotype" panose="02040502050505030304" charset="0"/>
      <p:regular r:id="rId32"/>
      <p:bold r:id="rId33"/>
      <p:italic r:id="rId34"/>
      <p:boldItalic r:id="rId35"/>
    </p:embeddedFont>
    <p:embeddedFont>
      <p:font typeface="华文琥珀" panose="02010800040101010101" pitchFamily="2" charset="-122"/>
      <p:regular r:id="rId36"/>
    </p:embeddedFont>
    <p:embeddedFont>
      <p:font typeface="Meiryo UI" panose="020B0604030504040204" pitchFamily="34" charset="-128"/>
      <p:regular r:id="rId37"/>
    </p:embeddedFont>
    <p:embeddedFont>
      <p:font typeface="幼圆" panose="02010509060101010101" charset="-122"/>
      <p:regular r:id="rId38"/>
    </p:embeddedFont>
    <p:embeddedFont>
      <p:font typeface="Century Gothic" panose="020B050202020202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85CD5D"/>
    <a:srgbClr val="029BAB"/>
    <a:srgbClr val="D8EEC0"/>
    <a:srgbClr val="1DB6CF"/>
    <a:srgbClr val="EEEEEE"/>
    <a:srgbClr val="A20000"/>
    <a:srgbClr val="8A0000"/>
    <a:srgbClr val="AC0000"/>
    <a:srgbClr val="054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8" autoAdjust="0"/>
    <p:restoredTop sz="97747" autoAdjust="0"/>
  </p:normalViewPr>
  <p:slideViewPr>
    <p:cSldViewPr>
      <p:cViewPr>
        <p:scale>
          <a:sx n="66" d="100"/>
          <a:sy n="66" d="100"/>
        </p:scale>
        <p:origin x="1410" y="516"/>
      </p:cViewPr>
      <p:guideLst>
        <p:guide orient="horz" pos="2232"/>
        <p:guide pos="2796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71"/>
        <p:guide pos="215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fld id="{20DEAE63-D6C4-437F-B8DA-DA689F991AA7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19" y="457342"/>
            <a:ext cx="7773750" cy="3201388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38" y="3715897"/>
            <a:ext cx="6401912" cy="914682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551" y="206044"/>
            <a:ext cx="2057757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206044"/>
            <a:ext cx="6020845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8" y="1029018"/>
            <a:ext cx="7773750" cy="1879386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8" y="3052515"/>
            <a:ext cx="7773750" cy="849177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6583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6640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7476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007" y="1200521"/>
            <a:ext cx="4039301" cy="339552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823" y="1200521"/>
            <a:ext cx="4042350" cy="3395758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79" y="1200523"/>
            <a:ext cx="4040890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008" y="1200523"/>
            <a:ext cx="4042477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79" y="1660149"/>
            <a:ext cx="4042350" cy="293613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3395" y="1660149"/>
            <a:ext cx="4042350" cy="2935796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908"/>
            <a:ext cx="9144000" cy="51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114" y="200087"/>
            <a:ext cx="3008835" cy="157211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64" y="204851"/>
            <a:ext cx="4996731" cy="439119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8114" y="1829365"/>
            <a:ext cx="3008835" cy="2766676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8" y="171503"/>
            <a:ext cx="5712816" cy="67172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390" y="857515"/>
            <a:ext cx="6055775" cy="340683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868" y="4359033"/>
            <a:ext cx="5712816" cy="40017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微立体创业计划\01副本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0"/>
            <a:ext cx="9144794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cover dir="rd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534194" y="2811591"/>
            <a:ext cx="4406025" cy="387068"/>
          </a:xfrm>
          <a:prstGeom prst="roundRect">
            <a:avLst>
              <a:gd name="adj" fmla="val 42270"/>
            </a:avLst>
          </a:prstGeom>
          <a:gradFill>
            <a:gsLst>
              <a:gs pos="0">
                <a:srgbClr val="00B0F0"/>
              </a:gs>
              <a:gs pos="74000">
                <a:srgbClr val="A8CF38"/>
              </a:gs>
              <a:gs pos="100000">
                <a:srgbClr val="A8CF38"/>
              </a:gs>
            </a:gsLst>
            <a:lin ang="1020000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项目演示 交流经验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2700000">
            <a:off x="4485419" y="684658"/>
            <a:ext cx="1316843" cy="1316843"/>
          </a:xfrm>
          <a:prstGeom prst="rect">
            <a:avLst/>
          </a:prstGeom>
          <a:solidFill>
            <a:srgbClr val="A8C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00000">
            <a:off x="5429599" y="3583881"/>
            <a:ext cx="1316843" cy="13168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00000">
            <a:off x="7386348" y="-246490"/>
            <a:ext cx="1316843" cy="13168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00000">
            <a:off x="6389352" y="-1198407"/>
            <a:ext cx="1316843" cy="13168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9350" y="1914305"/>
            <a:ext cx="427740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四叶草团队</a:t>
            </a:r>
            <a:endParaRPr lang="zh-CN" altLang="en-US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-34570" y="854514"/>
            <a:ext cx="501263" cy="43212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229266" y="3497327"/>
            <a:ext cx="3257205" cy="165647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797637" y="3314859"/>
            <a:ext cx="1867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July 18, 2017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Clover defense project 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46" y="422404"/>
            <a:ext cx="3887751" cy="384066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 rot="2700000">
            <a:off x="8358287" y="740305"/>
            <a:ext cx="1316843" cy="1316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6" tIns="45728" rIns="91456" bIns="4572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1609" y="2757878"/>
            <a:ext cx="621230" cy="495738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圆角矩形 1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swf_2016032008273775496084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13606" y="-513688"/>
            <a:ext cx="609600" cy="609600"/>
          </a:xfrm>
          <a:prstGeom prst="rect">
            <a:avLst/>
          </a:prstGeom>
        </p:spPr>
      </p:pic>
      <p:pic>
        <p:nvPicPr>
          <p:cNvPr id="18" name="图片 17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194" y="286544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71605E-6 L 0.64115 2.71605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8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 bldLvl="0" animBg="1"/>
      <p:bldP spid="3" grpId="0" bldLvl="0" animBg="1"/>
      <p:bldP spid="15" grpId="0" bldLvl="0" animBg="1"/>
      <p:bldP spid="16" grpId="0" bldLvl="0" animBg="1"/>
      <p:bldP spid="17" grpId="0" bldLvl="0" animBg="1"/>
      <p:bldP spid="4" grpId="0"/>
      <p:bldP spid="5" grpId="0" bldLvl="0" animBg="1"/>
      <p:bldP spid="6" grpId="0" bldLvl="0" animBg="1"/>
      <p:bldP spid="31" grpId="0"/>
      <p:bldP spid="3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124224" y="224513"/>
            <a:ext cx="10121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列表页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026" name="Picture 2" descr="C:\Users\Administrator\Desktop\img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860326"/>
            <a:ext cx="2438400" cy="428476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191794" y="28654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主要代码</a:t>
            </a:r>
            <a:endParaRPr lang="zh-CN" altLang="en-US" sz="2400" dirty="0"/>
          </a:p>
        </p:txBody>
      </p:sp>
      <p:pic>
        <p:nvPicPr>
          <p:cNvPr id="1028" name="Picture 4" descr="C:\Users\Administrator\Desktop\img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9382" y="972344"/>
            <a:ext cx="6476206" cy="17525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513285"/>
            <a:ext cx="9144000" cy="2490788"/>
          </a:xfrm>
          <a:prstGeom prst="rect">
            <a:avLst/>
          </a:prstGeom>
          <a:gradFill>
            <a:gsLst>
              <a:gs pos="0">
                <a:srgbClr val="00B0F0"/>
              </a:gs>
              <a:gs pos="83000">
                <a:srgbClr val="A8CF38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770835" y="2632472"/>
            <a:ext cx="530616" cy="573630"/>
            <a:chOff x="4459441" y="3503594"/>
            <a:chExt cx="707454" cy="764880"/>
          </a:xfrm>
        </p:grpSpPr>
        <p:sp>
          <p:nvSpPr>
            <p:cNvPr id="7" name="Rectangle 18"/>
            <p:cNvSpPr/>
            <p:nvPr/>
          </p:nvSpPr>
          <p:spPr>
            <a:xfrm>
              <a:off x="4459441" y="3521057"/>
              <a:ext cx="701642" cy="74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000">
                <a:solidFill>
                  <a:srgbClr val="029B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Oval 19"/>
            <p:cNvSpPr/>
            <p:nvPr/>
          </p:nvSpPr>
          <p:spPr>
            <a:xfrm>
              <a:off x="4464203" y="3503594"/>
              <a:ext cx="703230" cy="760453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2400" dirty="0" smtClean="0">
                  <a:solidFill>
                    <a:srgbClr val="029BA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en-US" altLang="zh-CN" sz="2400" dirty="0">
                <a:solidFill>
                  <a:srgbClr val="029B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4770835" y="3341145"/>
            <a:ext cx="530616" cy="573630"/>
            <a:chOff x="5400121" y="3503594"/>
            <a:chExt cx="707454" cy="764880"/>
          </a:xfrm>
        </p:grpSpPr>
        <p:sp>
          <p:nvSpPr>
            <p:cNvPr id="10" name="Rectangle 16"/>
            <p:cNvSpPr/>
            <p:nvPr/>
          </p:nvSpPr>
          <p:spPr>
            <a:xfrm>
              <a:off x="5400121" y="3520722"/>
              <a:ext cx="701642" cy="747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000">
                <a:solidFill>
                  <a:srgbClr val="029B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Oval 17"/>
            <p:cNvSpPr/>
            <p:nvPr/>
          </p:nvSpPr>
          <p:spPr>
            <a:xfrm>
              <a:off x="5404883" y="3503258"/>
              <a:ext cx="703230" cy="76045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2400" dirty="0" smtClean="0">
                  <a:solidFill>
                    <a:srgbClr val="029BA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en-US" altLang="zh-CN" sz="2400" dirty="0">
                <a:solidFill>
                  <a:srgbClr val="029B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Content Placeholder 2"/>
          <p:cNvSpPr txBox="1"/>
          <p:nvPr/>
        </p:nvSpPr>
        <p:spPr bwMode="auto">
          <a:xfrm>
            <a:off x="4725242" y="1854994"/>
            <a:ext cx="4311254" cy="71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点击输入简要文本内容，文字内容需概况精炼的说明该分项内容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licai2011</a:t>
            </a: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05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05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输入简要文本内容，文字内容需概况精炼的说明该分项内容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licai2011</a:t>
            </a: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7576" y="26201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7576" y="2855690"/>
            <a:ext cx="2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licai2011</a:t>
            </a:r>
            <a:r>
              <a:rPr lang="zh-CN" altLang="en-US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9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7576" y="33166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7576" y="3552201"/>
            <a:ext cx="2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点击输入简要文本内容，文字内容需概况精炼的说明该分项内容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licai2011</a:t>
            </a:r>
            <a:r>
              <a:rPr lang="zh-CN" altLang="en-US" sz="9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9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774804" y="224513"/>
            <a:ext cx="1711032" cy="42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列表</a:t>
            </a:r>
            <a:r>
              <a:rPr lang="zh-CN" altLang="en-US" sz="23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  <a:r>
              <a:rPr lang="en-US" altLang="zh-CN" sz="23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23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搜索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2050" name="Picture 2" descr="C:\Users\Administrator\Desktop\img\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2305051" cy="2267744"/>
          </a:xfrm>
          <a:prstGeom prst="rect">
            <a:avLst/>
          </a:prstGeom>
          <a:noFill/>
        </p:spPr>
      </p:pic>
      <p:pic>
        <p:nvPicPr>
          <p:cNvPr id="2051" name="Picture 3" descr="C:\Users\Administrator\Desktop\img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794" y="0"/>
            <a:ext cx="2305050" cy="5145088"/>
          </a:xfrm>
          <a:prstGeom prst="rect">
            <a:avLst/>
          </a:prstGeom>
          <a:noFill/>
        </p:spPr>
      </p:pic>
      <p:pic>
        <p:nvPicPr>
          <p:cNvPr id="2052" name="Picture 4" descr="C:\Users\Administrator\Desktop\img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" y="2154238"/>
            <a:ext cx="2285999" cy="2990850"/>
          </a:xfrm>
          <a:prstGeom prst="rect">
            <a:avLst/>
          </a:prstGeom>
          <a:noFill/>
        </p:spPr>
      </p:pic>
      <p:pic>
        <p:nvPicPr>
          <p:cNvPr id="2054" name="Picture 6" descr="C:\Users\Administrator\Desktop\img\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6595" y="0"/>
            <a:ext cx="4648993" cy="51450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988003" y="224513"/>
            <a:ext cx="1284633" cy="42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列表</a:t>
            </a:r>
            <a:r>
              <a:rPr lang="zh-CN" altLang="en-US" sz="23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  <a:r>
              <a:rPr lang="en-US" altLang="zh-CN" sz="23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-2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91794" y="28654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主要代码</a:t>
            </a:r>
            <a:endParaRPr lang="zh-CN" altLang="en-US" sz="2400" dirty="0"/>
          </a:p>
        </p:txBody>
      </p:sp>
      <p:pic>
        <p:nvPicPr>
          <p:cNvPr id="3074" name="Picture 2" descr="C:\Users\Administrator\Desktop\img\5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93155"/>
            <a:ext cx="2515394" cy="4451933"/>
          </a:xfrm>
          <a:prstGeom prst="rect">
            <a:avLst/>
          </a:prstGeom>
          <a:noFill/>
        </p:spPr>
      </p:pic>
      <p:pic>
        <p:nvPicPr>
          <p:cNvPr id="3075" name="Picture 3" descr="C:\Users\Administrator\Desktop\img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9194" y="671992"/>
            <a:ext cx="2590800" cy="4473096"/>
          </a:xfrm>
          <a:prstGeom prst="rect">
            <a:avLst/>
          </a:prstGeom>
          <a:noFill/>
        </p:spPr>
      </p:pic>
      <p:pic>
        <p:nvPicPr>
          <p:cNvPr id="3076" name="Picture 4" descr="C:\Users\Administrator\Desktop\img\10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6194" y="743744"/>
            <a:ext cx="4039394" cy="440134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513285"/>
            <a:ext cx="9144000" cy="2490788"/>
          </a:xfrm>
          <a:prstGeom prst="rect">
            <a:avLst/>
          </a:prstGeom>
          <a:gradFill>
            <a:gsLst>
              <a:gs pos="0">
                <a:srgbClr val="00B0F0"/>
              </a:gs>
              <a:gs pos="83000">
                <a:srgbClr val="A8CF38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4191794" y="1810544"/>
            <a:ext cx="431125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这是该项目的一个分享购的页面，主要用于分享一些网站动态，以及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网站活动等，也主要用来与用户进行网站互动，这既能推动网站的发展，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间接也能提高网站的使用量。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829594" y="286544"/>
            <a:ext cx="10121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分享页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21" name="图片 20" descr="2017-07-18_210056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43794" y="819944"/>
            <a:ext cx="2517512" cy="43251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513285"/>
            <a:ext cx="9144000" cy="2490788"/>
          </a:xfrm>
          <a:prstGeom prst="rect">
            <a:avLst/>
          </a:prstGeom>
          <a:gradFill>
            <a:gsLst>
              <a:gs pos="0">
                <a:srgbClr val="00B0F0"/>
              </a:gs>
              <a:gs pos="83000">
                <a:srgbClr val="A8CF38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5334794" y="1886744"/>
            <a:ext cx="3549302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页面显示的为“我的” 页登录后及登录前的界面显示。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829594" y="210344"/>
            <a:ext cx="13042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登录注册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21" name="图片 20" descr="2017-07-18_21013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819944"/>
            <a:ext cx="2476791" cy="4325144"/>
          </a:xfrm>
          <a:prstGeom prst="rect">
            <a:avLst/>
          </a:prstGeom>
        </p:spPr>
      </p:pic>
      <p:pic>
        <p:nvPicPr>
          <p:cNvPr id="22" name="图片 21" descr="2017-07-18_2101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394" y="819944"/>
            <a:ext cx="2495845" cy="43251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513285"/>
            <a:ext cx="9144000" cy="2490788"/>
          </a:xfrm>
          <a:prstGeom prst="rect">
            <a:avLst/>
          </a:prstGeom>
          <a:gradFill>
            <a:gsLst>
              <a:gs pos="0">
                <a:srgbClr val="00B0F0"/>
              </a:gs>
              <a:gs pos="83000">
                <a:srgbClr val="A8CF38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5258594" y="1886744"/>
            <a:ext cx="362550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这是我们项目的购物车界面，当购物车为空的时，显示画面为左图，当用户登录后，并且购物车有东西存在，则如右图所示，总体价格计算显示在页面底部。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058194" y="210344"/>
            <a:ext cx="10121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购物车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21" name="图片 20" descr="2017-07-18_210209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7544"/>
            <a:ext cx="2579371" cy="4477544"/>
          </a:xfrm>
          <a:prstGeom prst="rect">
            <a:avLst/>
          </a:prstGeom>
        </p:spPr>
      </p:pic>
      <p:pic>
        <p:nvPicPr>
          <p:cNvPr id="22" name="图片 21" descr="2017-07-18_2101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1594" y="667544"/>
            <a:ext cx="2560788" cy="4477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513285"/>
            <a:ext cx="9144000" cy="2490788"/>
          </a:xfrm>
          <a:prstGeom prst="rect">
            <a:avLst/>
          </a:prstGeom>
          <a:gradFill>
            <a:gsLst>
              <a:gs pos="0">
                <a:srgbClr val="00B0F0"/>
              </a:gs>
              <a:gs pos="83000">
                <a:srgbClr val="A8CF38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5182394" y="1886744"/>
            <a:ext cx="3777902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这是项目河西你的详情页，主要采用轮播等，展示商品的详情，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数据大部分通过查询数据库所得，数据库中大概有上十种不同的商品展示存储，当用户点击加入购物车后可显示右图内容，此时可进行尺码及颜色的选取，点击确认后则加入到购物车，此时也对用户是否登录进行了检测，如未登录则跳转至登录页面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905794" y="210344"/>
            <a:ext cx="1023343" cy="42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</a:rPr>
              <a:t>详情页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21" name="图片 20" descr="2017-07-18_210257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819944"/>
            <a:ext cx="2509469" cy="4325144"/>
          </a:xfrm>
          <a:prstGeom prst="rect">
            <a:avLst/>
          </a:prstGeom>
        </p:spPr>
      </p:pic>
      <p:pic>
        <p:nvPicPr>
          <p:cNvPr id="22" name="图片 21" descr="2017-07-18_2103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394" y="819944"/>
            <a:ext cx="2477870" cy="43251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3637609" y="1707654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6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技术难点与解决</a:t>
            </a:r>
            <a:endParaRPr lang="zh-CN" altLang="en-US" sz="36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7076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extBox 24"/>
          <p:cNvSpPr txBox="1"/>
          <p:nvPr/>
        </p:nvSpPr>
        <p:spPr>
          <a:xfrm>
            <a:off x="3948430" y="2787650"/>
            <a:ext cx="1408430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页面传参问题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6011545" y="2787650"/>
            <a:ext cx="1416050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页面图片间隙问题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3948430" y="3134995"/>
            <a:ext cx="1750060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索引问题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6010910" y="3134995"/>
            <a:ext cx="1293495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路由问题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44338" y="1921522"/>
            <a:ext cx="902846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sz="50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50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  <p:bldP spid="11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/>
          <p:nvPr/>
        </p:nvSpPr>
        <p:spPr bwMode="auto">
          <a:xfrm>
            <a:off x="3950845" y="989331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11901" y="2019827"/>
            <a:ext cx="1149740" cy="1149740"/>
            <a:chOff x="2342140" y="893355"/>
            <a:chExt cx="1149740" cy="1149740"/>
          </a:xfrm>
        </p:grpSpPr>
        <p:grpSp>
          <p:nvGrpSpPr>
            <p:cNvPr id="5" name="组合 4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68000">
                  <a:srgbClr val="00B0F0"/>
                </a:gs>
              </a:gsLst>
              <a:lin ang="5400000" scaled="1"/>
            </a:gra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87192" y="838820"/>
            <a:ext cx="1149740" cy="1149740"/>
            <a:chOff x="1835696" y="2211710"/>
            <a:chExt cx="1149740" cy="1149740"/>
          </a:xfrm>
        </p:grpSpPr>
        <p:grpSp>
          <p:nvGrpSpPr>
            <p:cNvPr id="10" name="组合 9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gradFill>
              <a:gsLst>
                <a:gs pos="0">
                  <a:srgbClr val="85CD5D"/>
                </a:gs>
                <a:gs pos="100000">
                  <a:srgbClr val="1DB6CF"/>
                </a:gs>
              </a:gsLst>
              <a:lin ang="18900000" scaled="0"/>
            </a:gra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22159" y="3211673"/>
            <a:ext cx="1149740" cy="1149740"/>
            <a:chOff x="2483768" y="3435846"/>
            <a:chExt cx="1149740" cy="1149740"/>
          </a:xfrm>
        </p:grpSpPr>
        <p:grpSp>
          <p:nvGrpSpPr>
            <p:cNvPr id="15" name="组合 14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1" y="760411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gradFill>
              <a:gsLst>
                <a:gs pos="0">
                  <a:srgbClr val="85CD5D"/>
                </a:gs>
                <a:gs pos="100000">
                  <a:srgbClr val="029BAB"/>
                </a:gs>
              </a:gsLst>
              <a:lin ang="18900000" scaled="0"/>
            </a:gra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31850" y="863600"/>
            <a:ext cx="183705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偶尔性图片间隙问题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470" y="1244600"/>
            <a:ext cx="2940050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解决通过百度，不同手机测试，发现仅在测试的时候产生，去掉页面背景色后，恢复了正常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850" y="2019935"/>
            <a:ext cx="255206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当利用数据索引直接设置一个项时改变，内容不刷新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780" y="2755900"/>
            <a:ext cx="2552065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查文档，有替代方案，用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splice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法解决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0255" y="3494405"/>
            <a:ext cx="2766695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通过路由跳转后页面高度问题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780" y="3900805"/>
            <a:ext cx="3085465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查看一个大页面并滚动到底部，这时候通过路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由跳转到其他页面就导致跳转后的页面也显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示在底部，解决方案：通过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window.onscroll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使其跳转回页面顶部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5308455" y="1623733"/>
            <a:ext cx="915275" cy="450074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>
            <a:off x="4962108" y="2576274"/>
            <a:ext cx="1241799" cy="1261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 flipV="1">
            <a:off x="5288680" y="3094464"/>
            <a:ext cx="954357" cy="383256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475090" y="1420905"/>
            <a:ext cx="2281386" cy="2281386"/>
            <a:chOff x="1403648" y="1115468"/>
            <a:chExt cx="1294414" cy="1294414"/>
          </a:xfrm>
        </p:grpSpPr>
        <p:sp>
          <p:nvSpPr>
            <p:cNvPr id="29" name="椭圆 28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gradFill>
              <a:gsLst>
                <a:gs pos="0">
                  <a:srgbClr val="85CD5D"/>
                </a:gs>
                <a:gs pos="100000">
                  <a:srgbClr val="029BAB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同心圆 32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687876" y="1485936"/>
              <a:ext cx="725958" cy="540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zh-CN" altLang="en-US" sz="2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832124" y="224513"/>
            <a:ext cx="15963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问题及解决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cover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 bldLvl="0" animBg="1"/>
          <p:bldP spid="26" grpId="0" bldLvl="0" animBg="1"/>
          <p:bldP spid="2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 bldLvl="0" animBg="1"/>
          <p:bldP spid="26" grpId="0" bldLvl="0" animBg="1"/>
          <p:bldP spid="27" grpId="0" bldLvl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4780609" y="1707654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6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收获</a:t>
            </a:r>
            <a:endParaRPr lang="zh-CN" altLang="en-US" sz="36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7076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extBox 24"/>
          <p:cNvSpPr txBox="1"/>
          <p:nvPr/>
        </p:nvSpPr>
        <p:spPr>
          <a:xfrm>
            <a:off x="4474372" y="2764914"/>
            <a:ext cx="1027882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技术的提升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4079875" y="3230245"/>
            <a:ext cx="2105660" cy="24384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团队协作能力的提升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44338" y="1921522"/>
            <a:ext cx="902846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50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036" y="3755973"/>
            <a:ext cx="144016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主要负责“我的” ，购物车，详情页，分享购页，等页面编写及相应后台</a:t>
            </a: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PHP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的代码编写。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4163" y="3657548"/>
            <a:ext cx="144016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主要完成列表页，有搜索、排序、切换等功能；以及</a:t>
            </a: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PHP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的编写和数据库的设计；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9480" y="3755973"/>
            <a:ext cx="1440160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主要首页，订单页的前后端代码实现数据库建设</a:t>
            </a:r>
            <a:endParaRPr lang="zh-CN" altLang="en-US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30899" y="2868271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何维杰</a:t>
            </a:r>
            <a:endParaRPr lang="zh-CN" altLang="en-US" sz="1600" b="1" cap="all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849761" y="287652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田东</a:t>
            </a:r>
            <a:endParaRPr lang="zh-CN" altLang="en-US" sz="1600" b="1" cap="all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369538" y="2868271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孙强强</a:t>
            </a:r>
            <a:endParaRPr lang="zh-CN" altLang="en-US" sz="1600" b="1" cap="all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92013" y="1203598"/>
            <a:ext cx="1581417" cy="1589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572506" y="1203598"/>
            <a:ext cx="1581417" cy="1589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6092103" y="1203598"/>
            <a:ext cx="1581417" cy="1589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52265" y="3179909"/>
            <a:ext cx="1487487" cy="363538"/>
            <a:chOff x="852265" y="3147814"/>
            <a:chExt cx="1487487" cy="363538"/>
          </a:xfrm>
        </p:grpSpPr>
        <p:sp>
          <p:nvSpPr>
            <p:cNvPr id="19" name="Freeform 6"/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17854" y="3152182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项目组长</a:t>
              </a:r>
              <a:endPara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96448" y="3200864"/>
            <a:ext cx="1487487" cy="363538"/>
            <a:chOff x="852265" y="3147814"/>
            <a:chExt cx="1487487" cy="363538"/>
          </a:xfrm>
        </p:grpSpPr>
        <p:sp>
          <p:nvSpPr>
            <p:cNvPr id="23" name="Freeform 6"/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7853" y="3152182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主要成员</a:t>
              </a:r>
              <a:endPara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39068" y="3179909"/>
            <a:ext cx="1487487" cy="363538"/>
            <a:chOff x="852265" y="3147814"/>
            <a:chExt cx="1487487" cy="363538"/>
          </a:xfrm>
        </p:grpSpPr>
        <p:sp>
          <p:nvSpPr>
            <p:cNvPr id="27" name="Freeform 6"/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17853" y="3152182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主要成员</a:t>
              </a:r>
              <a:endPara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540024" y="224513"/>
            <a:ext cx="21805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小组成员及分工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34" name="图片 33" descr="32502c0f1aa7f04e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7714" y="1117124"/>
            <a:ext cx="1676400" cy="167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图片 34" descr="80cb39dbb6fd5266a8535776ad18972bd4073653"/>
          <p:cNvPicPr>
            <a:picLocks noChangeAspect="1"/>
          </p:cNvPicPr>
          <p:nvPr/>
        </p:nvPicPr>
        <p:blipFill>
          <a:blip r:embed="rId2"/>
          <a:srcRect l="26091" t="9231" r="25207" b="10769"/>
          <a:stretch>
            <a:fillRect/>
          </a:stretch>
        </p:blipFill>
        <p:spPr>
          <a:xfrm>
            <a:off x="3476625" y="975360"/>
            <a:ext cx="1773555" cy="1818005"/>
          </a:xfrm>
          <a:prstGeom prst="ellipse">
            <a:avLst/>
          </a:prstGeom>
        </p:spPr>
      </p:pic>
      <p:pic>
        <p:nvPicPr>
          <p:cNvPr id="39" name="图片 38" descr="715374d2dc93b56fd26d5b9e15836743"/>
          <p:cNvPicPr>
            <a:picLocks noChangeAspect="1"/>
          </p:cNvPicPr>
          <p:nvPr/>
        </p:nvPicPr>
        <p:blipFill>
          <a:blip r:embed="rId3"/>
          <a:srcRect t="34676" r="262" b="10363"/>
          <a:stretch>
            <a:fillRect/>
          </a:stretch>
        </p:blipFill>
        <p:spPr>
          <a:xfrm>
            <a:off x="5854700" y="835025"/>
            <a:ext cx="2096135" cy="2033270"/>
          </a:xfrm>
          <a:prstGeom prst="ellipse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10" grpId="0" animBg="1"/>
      <p:bldP spid="12" grpId="0" bldLvl="0" animBg="1"/>
      <p:bldP spid="1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3"/>
          <p:cNvSpPr>
            <a:spLocks noChangeArrowheads="1"/>
          </p:cNvSpPr>
          <p:nvPr/>
        </p:nvSpPr>
        <p:spPr bwMode="auto">
          <a:xfrm>
            <a:off x="852444" y="226418"/>
            <a:ext cx="13042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项目收获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1365885"/>
            <a:ext cx="674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    </a:t>
            </a:r>
            <a:r>
              <a:rPr lang="zh-CN" altLang="en-US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每一次的交流与合作，每一次bug的解决与问题的处理，每一个技术难点的攻克，带来的不仅仅是页面效果的实现，更是个人技术水平的提升，与团队合作能力的增强！！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45235" y="2611755"/>
            <a:ext cx="6840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    </a:t>
            </a:r>
            <a:r>
              <a:rPr lang="zh-CN" altLang="en-US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通过四叶草这个项目，让我们学会了如何利用git代码管理工具进行团队合作开发，每个人负责一个模块，遇到问题先自主研究，在去百度，去查文档，与团队成员交流解决，同时一周多的项目，按照预定的工作安排与流程，每天与完成一定的任务，不能按时就加加班！这为以后的公司合作奠定了基础，更让我们对</a:t>
            </a:r>
            <a:r>
              <a:rPr lang="en-US" altLang="zh-CN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vue</a:t>
            </a:r>
            <a:r>
              <a:rPr lang="zh-CN" altLang="en-US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框架有了跟深刻的了解！</a:t>
            </a:r>
            <a:endParaRPr lang="zh-CN" altLang="en-US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5588" cy="3167040"/>
            <a:chOff x="0" y="0"/>
            <a:chExt cx="9145588" cy="3167040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9145588" cy="2572544"/>
            </a:xfrm>
            <a:prstGeom prst="rect">
              <a:avLst/>
            </a:prstGeom>
            <a:gradFill>
              <a:gsLst>
                <a:gs pos="0">
                  <a:srgbClr val="92D050"/>
                </a:gs>
                <a:gs pos="100000">
                  <a:srgbClr val="00B0F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" y="109890"/>
              <a:ext cx="9000762" cy="305715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3119637" y="1030288"/>
            <a:ext cx="3245900" cy="32459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椭圆 7"/>
          <p:cNvSpPr/>
          <p:nvPr/>
        </p:nvSpPr>
        <p:spPr>
          <a:xfrm>
            <a:off x="2942759" y="853409"/>
            <a:ext cx="3599656" cy="3599656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119637" y="891650"/>
            <a:ext cx="789244" cy="789244"/>
            <a:chOff x="3119637" y="891650"/>
            <a:chExt cx="789244" cy="789244"/>
          </a:xfrm>
        </p:grpSpPr>
        <p:grpSp>
          <p:nvGrpSpPr>
            <p:cNvPr id="10" name="组合 9"/>
            <p:cNvGrpSpPr/>
            <p:nvPr/>
          </p:nvGrpSpPr>
          <p:grpSpPr>
            <a:xfrm>
              <a:off x="3119637" y="891650"/>
              <a:ext cx="789244" cy="78924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KSO_Shape"/>
            <p:cNvSpPr/>
            <p:nvPr/>
          </p:nvSpPr>
          <p:spPr bwMode="auto">
            <a:xfrm>
              <a:off x="3309130" y="1030288"/>
              <a:ext cx="410258" cy="477044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093648" y="2125216"/>
            <a:ext cx="3368852" cy="10418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400" b="1" dirty="0" smtClean="0">
                <a:solidFill>
                  <a:srgbClr val="029B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4400" b="1" dirty="0" smtClean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altLang="zh-CN" sz="2400" dirty="0" smtClean="0">
                <a:solidFill>
                  <a:srgbClr val="029BAB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  <a:cs typeface="Meiryo UI" panose="020B0604030504040204" pitchFamily="34" charset="-128"/>
              </a:rPr>
              <a:t>THANKYOU</a:t>
            </a:r>
            <a:endParaRPr lang="zh-CN" altLang="en-US" sz="4400" b="1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00B0F0"/>
              </a:gs>
              <a:gs pos="99083">
                <a:srgbClr val="D8EEC0"/>
              </a:gs>
              <a:gs pos="73000">
                <a:srgbClr val="A8CF38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1629692" y="1708635"/>
            <a:ext cx="1215654" cy="752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4000" b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</a:t>
            </a:r>
            <a:endParaRPr lang="zh-CN" altLang="en-US" sz="4000" b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7154" y="2572731"/>
            <a:ext cx="2160240" cy="576064"/>
          </a:xfrm>
          <a:prstGeom prst="rect">
            <a:avLst/>
          </a:prstGeom>
          <a:noFill/>
          <a:ln w="63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3968" y="816134"/>
            <a:ext cx="3693782" cy="513917"/>
            <a:chOff x="639334" y="3185776"/>
            <a:chExt cx="4070339" cy="502826"/>
          </a:xfrm>
        </p:grpSpPr>
        <p:grpSp>
          <p:nvGrpSpPr>
            <p:cNvPr id="6" name="组合 5"/>
            <p:cNvGrpSpPr/>
            <p:nvPr/>
          </p:nvGrpSpPr>
          <p:grpSpPr>
            <a:xfrm>
              <a:off x="639334" y="3185776"/>
              <a:ext cx="3778515" cy="502826"/>
              <a:chOff x="1951876" y="3242940"/>
              <a:chExt cx="4794585" cy="63804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>
                  <a:off x="4351920" y="1373346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9" name="椭圆 8"/>
              <p:cNvSpPr/>
              <p:nvPr/>
            </p:nvSpPr>
            <p:spPr>
              <a:xfrm>
                <a:off x="1951876" y="3242940"/>
                <a:ext cx="710499" cy="638040"/>
              </a:xfrm>
              <a:prstGeom prst="ellipse">
                <a:avLst/>
              </a:prstGeom>
              <a:solidFill>
                <a:srgbClr val="029BAB"/>
              </a:solidFill>
              <a:ln>
                <a:solidFill>
                  <a:schemeClr val="bg1"/>
                </a:solidFill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Impact" panose="020B0806030902050204" pitchFamily="34" charset="0"/>
                    <a:ea typeface="+mj-ea"/>
                  </a:rPr>
                  <a:t>1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</p:grpSp>
        <p:sp>
          <p:nvSpPr>
            <p:cNvPr id="7" name="TextBox 31"/>
            <p:cNvSpPr txBox="1"/>
            <p:nvPr/>
          </p:nvSpPr>
          <p:spPr>
            <a:xfrm>
              <a:off x="1719992" y="3331792"/>
              <a:ext cx="2989681" cy="210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项目介绍</a:t>
              </a:r>
              <a:endPara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83968" y="1534980"/>
            <a:ext cx="3693782" cy="513917"/>
            <a:chOff x="639334" y="3185776"/>
            <a:chExt cx="4070339" cy="502826"/>
          </a:xfrm>
        </p:grpSpPr>
        <p:grpSp>
          <p:nvGrpSpPr>
            <p:cNvPr id="13" name="组合 12"/>
            <p:cNvGrpSpPr/>
            <p:nvPr/>
          </p:nvGrpSpPr>
          <p:grpSpPr>
            <a:xfrm>
              <a:off x="639334" y="3185776"/>
              <a:ext cx="3778515" cy="502826"/>
              <a:chOff x="1951876" y="3242940"/>
              <a:chExt cx="4794585" cy="63804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4351920" y="1373346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>
              <a:xfrm>
                <a:off x="1951876" y="3242940"/>
                <a:ext cx="710499" cy="638040"/>
              </a:xfrm>
              <a:prstGeom prst="ellipse">
                <a:avLst/>
              </a:prstGeom>
              <a:solidFill>
                <a:srgbClr val="029BAB"/>
              </a:solidFill>
              <a:ln>
                <a:solidFill>
                  <a:schemeClr val="bg1"/>
                </a:solidFill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Impact" panose="020B0806030902050204" pitchFamily="34" charset="0"/>
                    <a:ea typeface="+mj-ea"/>
                  </a:rPr>
                  <a:t>2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</p:grpSp>
        <p:sp>
          <p:nvSpPr>
            <p:cNvPr id="14" name="TextBox 31"/>
            <p:cNvSpPr txBox="1"/>
            <p:nvPr/>
          </p:nvSpPr>
          <p:spPr>
            <a:xfrm>
              <a:off x="1719992" y="3331792"/>
              <a:ext cx="2989681" cy="210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项目业务说明</a:t>
              </a:r>
              <a:endPara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72880" y="2327662"/>
            <a:ext cx="3693782" cy="513917"/>
            <a:chOff x="639334" y="3185776"/>
            <a:chExt cx="4070339" cy="502826"/>
          </a:xfrm>
        </p:grpSpPr>
        <p:grpSp>
          <p:nvGrpSpPr>
            <p:cNvPr id="20" name="组合 19"/>
            <p:cNvGrpSpPr/>
            <p:nvPr/>
          </p:nvGrpSpPr>
          <p:grpSpPr>
            <a:xfrm>
              <a:off x="639334" y="3185776"/>
              <a:ext cx="3778515" cy="502826"/>
              <a:chOff x="1951876" y="3242940"/>
              <a:chExt cx="4794585" cy="638040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圆角矩形 24"/>
                <p:cNvSpPr/>
                <p:nvPr/>
              </p:nvSpPr>
              <p:spPr>
                <a:xfrm>
                  <a:off x="4351920" y="1373346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1951876" y="3242940"/>
                <a:ext cx="710499" cy="638040"/>
              </a:xfrm>
              <a:prstGeom prst="ellipse">
                <a:avLst/>
              </a:prstGeom>
              <a:solidFill>
                <a:srgbClr val="029BAB"/>
              </a:solidFill>
              <a:ln>
                <a:solidFill>
                  <a:schemeClr val="bg1"/>
                </a:solidFill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Impact" panose="020B0806030902050204" pitchFamily="34" charset="0"/>
                    <a:ea typeface="+mj-ea"/>
                  </a:rPr>
                  <a:t>3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</p:grpSp>
        <p:sp>
          <p:nvSpPr>
            <p:cNvPr id="21" name="TextBox 31"/>
            <p:cNvSpPr txBox="1"/>
            <p:nvPr/>
          </p:nvSpPr>
          <p:spPr>
            <a:xfrm>
              <a:off x="1719992" y="3331792"/>
              <a:ext cx="2989681" cy="210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项目演示</a:t>
              </a:r>
              <a:endPara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72627" y="3129017"/>
            <a:ext cx="3672827" cy="513917"/>
            <a:chOff x="662426" y="3185776"/>
            <a:chExt cx="4047247" cy="502826"/>
          </a:xfrm>
        </p:grpSpPr>
        <p:grpSp>
          <p:nvGrpSpPr>
            <p:cNvPr id="27" name="组合 26"/>
            <p:cNvGrpSpPr/>
            <p:nvPr/>
          </p:nvGrpSpPr>
          <p:grpSpPr>
            <a:xfrm>
              <a:off x="662426" y="3185776"/>
              <a:ext cx="3755423" cy="502826"/>
              <a:chOff x="1981177" y="3242940"/>
              <a:chExt cx="4765284" cy="63804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4351920" y="1373346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1981177" y="3242940"/>
                <a:ext cx="710499" cy="638040"/>
              </a:xfrm>
              <a:prstGeom prst="ellipse">
                <a:avLst/>
              </a:prstGeom>
              <a:solidFill>
                <a:srgbClr val="029BAB"/>
              </a:solidFill>
              <a:ln>
                <a:solidFill>
                  <a:schemeClr val="bg1"/>
                </a:solidFill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Impact" panose="020B0806030902050204" pitchFamily="34" charset="0"/>
                    <a:ea typeface="+mj-ea"/>
                  </a:rPr>
                  <a:t>4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</p:grpSp>
        <p:sp>
          <p:nvSpPr>
            <p:cNvPr id="28" name="TextBox 31"/>
            <p:cNvSpPr txBox="1"/>
            <p:nvPr/>
          </p:nvSpPr>
          <p:spPr>
            <a:xfrm>
              <a:off x="1719992" y="3331792"/>
              <a:ext cx="2989681" cy="210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技术难点与解决</a:t>
              </a:r>
              <a:endPara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93582" y="3929117"/>
            <a:ext cx="3672827" cy="513917"/>
            <a:chOff x="662426" y="3185776"/>
            <a:chExt cx="4047247" cy="502826"/>
          </a:xfrm>
        </p:grpSpPr>
        <p:grpSp>
          <p:nvGrpSpPr>
            <p:cNvPr id="40" name="组合 39"/>
            <p:cNvGrpSpPr/>
            <p:nvPr/>
          </p:nvGrpSpPr>
          <p:grpSpPr>
            <a:xfrm>
              <a:off x="662426" y="3185776"/>
              <a:ext cx="3755423" cy="502826"/>
              <a:chOff x="1981177" y="3242940"/>
              <a:chExt cx="4765284" cy="63804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圆角矩形 42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圆角矩形 43"/>
                <p:cNvSpPr/>
                <p:nvPr/>
              </p:nvSpPr>
              <p:spPr>
                <a:xfrm>
                  <a:off x="4351920" y="1373346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1981177" y="3242940"/>
                <a:ext cx="710499" cy="638040"/>
              </a:xfrm>
              <a:prstGeom prst="ellipse">
                <a:avLst/>
              </a:prstGeom>
              <a:solidFill>
                <a:srgbClr val="029BAB"/>
              </a:solidFill>
              <a:ln>
                <a:solidFill>
                  <a:schemeClr val="bg1"/>
                </a:solidFill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+mj-ea"/>
                  </a:rPr>
                  <a:t>5</a:t>
                </a:r>
                <a:endPara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+mj-ea"/>
                </a:endParaRPr>
              </a:p>
            </p:txBody>
          </p:sp>
        </p:grpSp>
        <p:sp>
          <p:nvSpPr>
            <p:cNvPr id="46" name="TextBox 31"/>
            <p:cNvSpPr txBox="1"/>
            <p:nvPr/>
          </p:nvSpPr>
          <p:spPr>
            <a:xfrm>
              <a:off x="1719992" y="3331792"/>
              <a:ext cx="2989681" cy="210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收货</a:t>
              </a:r>
              <a:endPara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4845685" y="1707515"/>
            <a:ext cx="196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项目介绍</a:t>
            </a:r>
            <a:endParaRPr lang="zh-CN" altLang="en-US" sz="32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23728" y="1707656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4338" y="1921522"/>
            <a:ext cx="90284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 smtClean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000" b="1" dirty="0" smtClean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9145588" cy="3167040"/>
            <a:chOff x="0" y="0"/>
            <a:chExt cx="9145588" cy="3167040"/>
          </a:xfrm>
        </p:grpSpPr>
        <p:sp>
          <p:nvSpPr>
            <p:cNvPr id="83" name="矩形 82"/>
            <p:cNvSpPr/>
            <p:nvPr/>
          </p:nvSpPr>
          <p:spPr>
            <a:xfrm>
              <a:off x="0" y="0"/>
              <a:ext cx="9145588" cy="2572544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74000">
                  <a:srgbClr val="A8CF38"/>
                </a:gs>
                <a:gs pos="100000">
                  <a:srgbClr val="A8CF38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" y="109890"/>
              <a:ext cx="9000762" cy="3057150"/>
            </a:xfrm>
            <a:prstGeom prst="rect">
              <a:avLst/>
            </a:prstGeom>
          </p:spPr>
        </p:pic>
      </p:grpSp>
      <p:grpSp>
        <p:nvGrpSpPr>
          <p:cNvPr id="85" name="组合 84"/>
          <p:cNvGrpSpPr/>
          <p:nvPr/>
        </p:nvGrpSpPr>
        <p:grpSpPr>
          <a:xfrm>
            <a:off x="3119637" y="1030288"/>
            <a:ext cx="3245900" cy="32459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6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椭圆 1"/>
          <p:cNvSpPr/>
          <p:nvPr/>
        </p:nvSpPr>
        <p:spPr>
          <a:xfrm>
            <a:off x="2942759" y="853409"/>
            <a:ext cx="3599656" cy="3599656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19637" y="891650"/>
            <a:ext cx="789244" cy="789244"/>
            <a:chOff x="3119637" y="891650"/>
            <a:chExt cx="789244" cy="789244"/>
          </a:xfrm>
        </p:grpSpPr>
        <p:grpSp>
          <p:nvGrpSpPr>
            <p:cNvPr id="89" name="组合 88"/>
            <p:cNvGrpSpPr/>
            <p:nvPr/>
          </p:nvGrpSpPr>
          <p:grpSpPr>
            <a:xfrm>
              <a:off x="3119637" y="891650"/>
              <a:ext cx="789244" cy="78924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KSO_Shape"/>
            <p:cNvSpPr/>
            <p:nvPr/>
          </p:nvSpPr>
          <p:spPr bwMode="auto">
            <a:xfrm>
              <a:off x="3309130" y="1030288"/>
              <a:ext cx="410258" cy="477044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rgbClr val="00B0F0"/>
                </a:gs>
              </a:gsLst>
              <a:lin ang="11400000" scaled="0"/>
            </a:gra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3635148" y="1680894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关于四叶草</a:t>
            </a:r>
            <a:endParaRPr lang="zh-CN" altLang="en-US" sz="3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124994" y="2267744"/>
            <a:ext cx="320040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四叶草商城是一个应用</a:t>
            </a:r>
            <a:r>
              <a:rPr lang="en-US" altLang="zh-CN" sz="105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05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框架来进行设计实现的一个购物类网上商城，主要针对的用户是高消费群体，业务范围包括流行男装，女装，男鞋女鞋，户外童装等</a:t>
            </a:r>
            <a:endParaRPr lang="zh-CN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99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33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4" grpId="0"/>
      <p:bldP spid="94" grpId="1"/>
      <p:bldP spid="96" grpId="0"/>
      <p:bldP spid="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5" y="0"/>
            <a:ext cx="9145588" cy="5145088"/>
          </a:xfrm>
          <a:prstGeom prst="rect">
            <a:avLst/>
          </a:prstGeom>
          <a:gradFill>
            <a:gsLst>
              <a:gs pos="0">
                <a:srgbClr val="00B0F0"/>
              </a:gs>
              <a:gs pos="74000">
                <a:srgbClr val="A8CF38"/>
              </a:gs>
              <a:gs pos="100000">
                <a:srgbClr val="A8CF38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082258" y="823119"/>
            <a:ext cx="271811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Impact" panose="020B0806030902050204" pitchFamily="34" charset="0"/>
              </a:rPr>
              <a:t>主要功能</a:t>
            </a:r>
            <a:endParaRPr lang="zh-CN" altLang="en-US" sz="32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975041" y="1406308"/>
            <a:ext cx="4672330" cy="181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：检测屏幕滚动事件，头部组件会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根据距离页面高度改变背景色；</a:t>
            </a:r>
            <a:endParaRPr lang="en-US" altLang="zh-CN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：当点击页面不同部分会根据点击的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内容跳转到不同的详情页或者列表页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：头部的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框在点击时会弹出一个搜索框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连接到了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搜索，实现了产品的搜索功能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所有数据图片均应用</a:t>
            </a:r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从数据库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endParaRPr lang="zh-CN" altLang="en-US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"/>
          <p:cNvSpPr>
            <a:spLocks noChangeArrowheads="1"/>
          </p:cNvSpPr>
          <p:nvPr/>
        </p:nvSpPr>
        <p:spPr bwMode="auto">
          <a:xfrm>
            <a:off x="588919" y="224513"/>
            <a:ext cx="208280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项目演示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首页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645795"/>
            <a:ext cx="3523615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956435"/>
            <a:ext cx="3580765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4174490"/>
            <a:ext cx="3504565" cy="4095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5" y="0"/>
            <a:ext cx="9145588" cy="5145088"/>
          </a:xfrm>
          <a:prstGeom prst="rect">
            <a:avLst/>
          </a:prstGeom>
          <a:gradFill>
            <a:gsLst>
              <a:gs pos="0">
                <a:srgbClr val="00B0F0"/>
              </a:gs>
              <a:gs pos="74000">
                <a:srgbClr val="A8CF38"/>
              </a:gs>
              <a:gs pos="100000">
                <a:srgbClr val="A8CF38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"/>
          <p:cNvSpPr>
            <a:spLocks noChangeArrowheads="1"/>
          </p:cNvSpPr>
          <p:nvPr/>
        </p:nvSpPr>
        <p:spPr bwMode="auto">
          <a:xfrm>
            <a:off x="588919" y="224513"/>
            <a:ext cx="208280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项目演示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首页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265" y="248920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主要代码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731520"/>
            <a:ext cx="3921125" cy="2490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3347720"/>
            <a:ext cx="5257165" cy="1686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95" y="647700"/>
            <a:ext cx="3418840" cy="255206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5" y="0"/>
            <a:ext cx="9145588" cy="5145088"/>
          </a:xfrm>
          <a:prstGeom prst="rect">
            <a:avLst/>
          </a:prstGeom>
          <a:gradFill>
            <a:gsLst>
              <a:gs pos="0">
                <a:srgbClr val="00B0F0"/>
              </a:gs>
              <a:gs pos="74000">
                <a:srgbClr val="A8CF38"/>
              </a:gs>
              <a:gs pos="100000">
                <a:srgbClr val="A8CF38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"/>
          <p:cNvSpPr>
            <a:spLocks noChangeArrowheads="1"/>
          </p:cNvSpPr>
          <p:nvPr/>
        </p:nvSpPr>
        <p:spPr bwMode="auto">
          <a:xfrm>
            <a:off x="588919" y="224513"/>
            <a:ext cx="208280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项目演示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首页</a:t>
            </a:r>
            <a:r>
              <a:rPr lang="en-US" altLang="zh-CN" sz="2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6070" y="146050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主要代码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815340"/>
            <a:ext cx="2314575" cy="408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90" y="514350"/>
            <a:ext cx="4771390" cy="1038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65" y="1689735"/>
            <a:ext cx="3872865" cy="334899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124224" y="224513"/>
            <a:ext cx="1012190" cy="42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00" b="1" dirty="0">
                <a:gradFill>
                  <a:gsLst>
                    <a:gs pos="0">
                      <a:srgbClr val="92D050"/>
                    </a:gs>
                    <a:gs pos="68000">
                      <a:srgbClr val="00B0F0"/>
                    </a:gs>
                  </a:gsLst>
                  <a:lin ang="126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订单页</a:t>
            </a:r>
            <a:endParaRPr lang="zh-CN" altLang="en-US" sz="2300" b="1" dirty="0">
              <a:gradFill>
                <a:gsLst>
                  <a:gs pos="0">
                    <a:srgbClr val="92D050"/>
                  </a:gs>
                  <a:gs pos="68000">
                    <a:srgbClr val="00B0F0"/>
                  </a:gs>
                </a:gsLst>
                <a:lin ang="126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28" y="219075"/>
            <a:ext cx="109772" cy="428625"/>
          </a:xfrm>
          <a:prstGeom prst="rect">
            <a:avLst/>
          </a:prstGeom>
          <a:gradFill>
            <a:gsLst>
              <a:gs pos="0">
                <a:srgbClr val="92D050"/>
              </a:gs>
              <a:gs pos="68000">
                <a:srgbClr val="00B0F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1225" y="1779270"/>
            <a:ext cx="4384675" cy="32899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751840"/>
            <a:ext cx="2286000" cy="41427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97790"/>
            <a:ext cx="4380865" cy="35998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WPS 演示</Application>
  <PresentationFormat>自定义</PresentationFormat>
  <Paragraphs>182</Paragraphs>
  <Slides>21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黑体</vt:lpstr>
      <vt:lpstr>Courier New</vt:lpstr>
      <vt:lpstr>微软雅黑</vt:lpstr>
      <vt:lpstr>Impact</vt:lpstr>
      <vt:lpstr>Calibri</vt:lpstr>
      <vt:lpstr>Palatino Linotype</vt:lpstr>
      <vt:lpstr>Arial Unicode MS</vt:lpstr>
      <vt:lpstr>Calibri</vt:lpstr>
      <vt:lpstr>Bebas Neue</vt:lpstr>
      <vt:lpstr>Lato Light</vt:lpstr>
      <vt:lpstr>Gill Sans</vt:lpstr>
      <vt:lpstr>华文黑体</vt:lpstr>
      <vt:lpstr>Agency FB</vt:lpstr>
      <vt:lpstr>时尚中黑简体</vt:lpstr>
      <vt:lpstr>华文琥珀</vt:lpstr>
      <vt:lpstr>Meiryo UI</vt:lpstr>
      <vt:lpstr>幼圆</vt:lpstr>
      <vt:lpstr>Segoe Print</vt:lpstr>
      <vt:lpstr>Gill Sans MT</vt:lpstr>
      <vt:lpstr>Century Gothic</vt:lpstr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04【商务PPT】简洁大气公司介绍工作报告产品宣传PPT模板</dc:title>
  <dc:creator/>
  <cp:lastModifiedBy>Administrator</cp:lastModifiedBy>
  <cp:revision>1170</cp:revision>
  <dcterms:created xsi:type="dcterms:W3CDTF">2004-08-26T06:30:00Z</dcterms:created>
  <dcterms:modified xsi:type="dcterms:W3CDTF">2017-07-19T07:17:11Z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